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1" r:id="rId1"/>
  </p:sldMasterIdLst>
  <p:notesMasterIdLst>
    <p:notesMasterId r:id="rId15"/>
  </p:notesMasterIdLst>
  <p:sldIdLst>
    <p:sldId id="305" r:id="rId2"/>
    <p:sldId id="306" r:id="rId3"/>
    <p:sldId id="307" r:id="rId4"/>
    <p:sldId id="308" r:id="rId5"/>
    <p:sldId id="309" r:id="rId6"/>
    <p:sldId id="310" r:id="rId7"/>
    <p:sldId id="311" r:id="rId8"/>
    <p:sldId id="312" r:id="rId9"/>
    <p:sldId id="313" r:id="rId10"/>
    <p:sldId id="314" r:id="rId11"/>
    <p:sldId id="315" r:id="rId12"/>
    <p:sldId id="316" r:id="rId13"/>
    <p:sldId id="317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723FD62-9C20-4127-B9E6-EF8FC6F0E636}">
  <a:tblStyle styleId="{6723FD62-9C20-4127-B9E6-EF8FC6F0E63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7" d="100"/>
          <a:sy n="157" d="100"/>
        </p:scale>
        <p:origin x="29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26CA7-A74C-408C-8E7B-F36A494DB770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28C38-C988-4E55-BF23-EFFEC8719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94949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26CA7-A74C-408C-8E7B-F36A494DB770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28C38-C988-4E55-BF23-EFFEC8719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14903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26CA7-A74C-408C-8E7B-F36A494DB770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28C38-C988-4E55-BF23-EFFEC8719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11768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"/>
          <p:cNvSpPr txBox="1">
            <a:spLocks noGrp="1"/>
          </p:cNvSpPr>
          <p:nvPr>
            <p:ph type="title"/>
          </p:nvPr>
        </p:nvSpPr>
        <p:spPr>
          <a:xfrm>
            <a:off x="3955700" y="2288100"/>
            <a:ext cx="4471200" cy="782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60" name="Google Shape;160;p3"/>
          <p:cNvSpPr txBox="1">
            <a:spLocks noGrp="1"/>
          </p:cNvSpPr>
          <p:nvPr>
            <p:ph type="subTitle" idx="1"/>
          </p:nvPr>
        </p:nvSpPr>
        <p:spPr>
          <a:xfrm>
            <a:off x="3955700" y="3070200"/>
            <a:ext cx="4471200" cy="49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aheim"/>
                <a:ea typeface="Anaheim"/>
                <a:cs typeface="Anaheim"/>
                <a:sym typeface="Anahe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61" name="Google Shape;161;p3"/>
          <p:cNvSpPr txBox="1">
            <a:spLocks noGrp="1"/>
          </p:cNvSpPr>
          <p:nvPr>
            <p:ph type="title" idx="2" hasCustomPrompt="1"/>
          </p:nvPr>
        </p:nvSpPr>
        <p:spPr>
          <a:xfrm>
            <a:off x="3955700" y="1582200"/>
            <a:ext cx="1392900" cy="78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306" name="Google Shape;306;p3"/>
          <p:cNvSpPr>
            <a:spLocks noGrp="1"/>
          </p:cNvSpPr>
          <p:nvPr>
            <p:ph type="pic" idx="3"/>
          </p:nvPr>
        </p:nvSpPr>
        <p:spPr>
          <a:xfrm rot="3093636">
            <a:off x="976719" y="439743"/>
            <a:ext cx="3154483" cy="1677085"/>
          </a:xfrm>
          <a:prstGeom prst="triangle">
            <a:avLst>
              <a:gd name="adj" fmla="val 50000"/>
            </a:avLst>
          </a:prstGeom>
          <a:noFill/>
          <a:ln>
            <a:noFill/>
          </a:ln>
        </p:spPr>
      </p:sp>
      <p:sp>
        <p:nvSpPr>
          <p:cNvPr id="307" name="Google Shape;307;p3"/>
          <p:cNvSpPr>
            <a:spLocks noGrp="1"/>
          </p:cNvSpPr>
          <p:nvPr>
            <p:ph type="pic" idx="4"/>
          </p:nvPr>
        </p:nvSpPr>
        <p:spPr>
          <a:xfrm rot="1047407">
            <a:off x="466144" y="2122923"/>
            <a:ext cx="3173144" cy="1634347"/>
          </a:xfrm>
          <a:prstGeom prst="triangle">
            <a:avLst>
              <a:gd name="adj" fmla="val 50000"/>
            </a:avLst>
          </a:pr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42484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26CA7-A74C-408C-8E7B-F36A494DB770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28C38-C988-4E55-BF23-EFFEC8719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11200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26CA7-A74C-408C-8E7B-F36A494DB770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28C38-C988-4E55-BF23-EFFEC8719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512782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26CA7-A74C-408C-8E7B-F36A494DB770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28C38-C988-4E55-BF23-EFFEC8719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28683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26CA7-A74C-408C-8E7B-F36A494DB770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28C38-C988-4E55-BF23-EFFEC8719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62748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26CA7-A74C-408C-8E7B-F36A494DB770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28C38-C988-4E55-BF23-EFFEC8719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80106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26CA7-A74C-408C-8E7B-F36A494DB770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28C38-C988-4E55-BF23-EFFEC8719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085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26CA7-A74C-408C-8E7B-F36A494DB770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28C38-C988-4E55-BF23-EFFEC8719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60601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26CA7-A74C-408C-8E7B-F36A494DB770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28C38-C988-4E55-BF23-EFFEC8719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62309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26CA7-A74C-408C-8E7B-F36A494DB770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28C38-C988-4E55-BF23-EFFEC8719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227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4" r:id="rId1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946" y="1880754"/>
            <a:ext cx="8042436" cy="3013363"/>
          </a:xfrm>
        </p:spPr>
        <p:txBody>
          <a:bodyPr/>
          <a:lstStyle/>
          <a:p>
            <a:pPr>
              <a:lnSpc>
                <a:spcPct val="107000"/>
              </a:lnSpc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q-AL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Ligji </a:t>
            </a:r>
            <a:r>
              <a:rPr lang="sq-AL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Nr. 06/L -085 për Mbrojtjen e Sinjalizuesve, 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q-AL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Rregullore </a:t>
            </a:r>
            <a:r>
              <a:rPr lang="sq-AL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sq-AL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Qrk</a:t>
            </a:r>
            <a:r>
              <a:rPr lang="sq-AL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- Nr. 03/2021 për Përcaktimin e Procedurës për Pranimin dhe Trajtimin e Rasteve të Sinjalizimit,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q-AL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______________________________________________________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q-AL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Udhëzues </a:t>
            </a:r>
            <a:r>
              <a:rPr lang="sq-AL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për Mënyrën e Kryerjes së Hetimit Administrativ, 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q-AL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Udhëzues </a:t>
            </a:r>
            <a:r>
              <a:rPr lang="sq-AL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për mbrojtjen e personave që raportojnë në interes publik, detyrimet e punëdhënësve për mbrojtjen e sinjalizuesve nga aktet e dëmshme dhe të drejtat e sinjalizuesve për mbrojtje gjyqësore. </a:t>
            </a:r>
            <a:endParaRPr lang="sq-AL" sz="2000" dirty="0"/>
          </a:p>
        </p:txBody>
      </p:sp>
      <p:sp>
        <p:nvSpPr>
          <p:cNvPr id="4" name="Title 3"/>
          <p:cNvSpPr>
            <a:spLocks noGrp="1"/>
          </p:cNvSpPr>
          <p:nvPr>
            <p:ph type="title" idx="2"/>
          </p:nvPr>
        </p:nvSpPr>
        <p:spPr>
          <a:xfrm>
            <a:off x="290946" y="397636"/>
            <a:ext cx="5673436" cy="782100"/>
          </a:xfrm>
        </p:spPr>
        <p:txBody>
          <a:bodyPr/>
          <a:lstStyle/>
          <a:p>
            <a:r>
              <a:rPr lang="sq-AL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BAZA LIGJORE:</a:t>
            </a:r>
            <a:endParaRPr lang="sq-AL" dirty="0"/>
          </a:p>
        </p:txBody>
      </p:sp>
    </p:spTree>
    <p:extLst>
      <p:ext uri="{BB962C8B-B14F-4D97-AF65-F5344CB8AC3E}">
        <p14:creationId xmlns:p14="http://schemas.microsoft.com/office/powerpoint/2010/main" val="305226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036" y="106008"/>
            <a:ext cx="4471200" cy="782100"/>
          </a:xfrm>
        </p:spPr>
        <p:txBody>
          <a:bodyPr/>
          <a:lstStyle/>
          <a:p>
            <a:r>
              <a:rPr lang="sq-A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Kuptimi </a:t>
            </a:r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Sinjalizimit</a:t>
            </a:r>
            <a:endParaRPr lang="sq-A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891" y="649118"/>
            <a:ext cx="8887464" cy="4359300"/>
          </a:xfrm>
        </p:spPr>
        <p:txBody>
          <a:bodyPr/>
          <a:lstStyle/>
          <a:p>
            <a:pPr marL="0" lvl="0" indent="0" algn="ctr"/>
            <a:r>
              <a:rPr lang="sq-A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Çfarë obligimesh ka </a:t>
            </a:r>
            <a:r>
              <a:rPr lang="sq-A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punëdhënësi?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/>
            <a:r>
              <a:rPr lang="sq-A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Punëdhënësi 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publik i cili ka më shumë se pesëmbëdhjetë (15) të punësuar, dhe punëdhënësi privat, i cili ka më shumë se pesëdhjetë (50) të punësuar janë të obliguar të caktojnë </a:t>
            </a:r>
            <a:r>
              <a:rPr lang="sq-A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zyrtarin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përgjegjës.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/>
            <a:r>
              <a:rPr lang="sq-A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Punëdhënësi 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është i obliguar të ndërmarrë të gjitha masat e nevojshme në lidhje me sinjalizimin, përfshirë mbrojtjen e dokumentacionit dhe provave lidhur me sinjalizimin nga zhdukja, fshehja, ndryshimi, falsifikimi dhe veprime të tjera, të cilat synojnë dëmtimin ose asgjësimin e </a:t>
            </a:r>
            <a:r>
              <a:rPr lang="sq-A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tyre.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/>
            <a:r>
              <a:rPr lang="sq-A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Punëdhënësi 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është i obliguar të mbrojë sinjalizuesin nga çdo veprim i dëmshëm dhe të ndërmarrë të gjitha masat e nevojshme për të ndërprerë veprimin e dëmshëm si dhe të largojë çdo pasojë të një veprimi të dëmshëm.</a:t>
            </a:r>
          </a:p>
          <a:p>
            <a:pPr algn="just"/>
            <a:endParaRPr lang="sq-AL" dirty="0"/>
          </a:p>
          <a:p>
            <a:pPr algn="just"/>
            <a:endParaRPr lang="sq-AL" dirty="0"/>
          </a:p>
        </p:txBody>
      </p:sp>
    </p:spTree>
    <p:extLst>
      <p:ext uri="{BB962C8B-B14F-4D97-AF65-F5344CB8AC3E}">
        <p14:creationId xmlns:p14="http://schemas.microsoft.com/office/powerpoint/2010/main" val="242282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799" y="157963"/>
            <a:ext cx="4689536" cy="590182"/>
          </a:xfrm>
        </p:spPr>
        <p:txBody>
          <a:bodyPr/>
          <a:lstStyle/>
          <a:p>
            <a:r>
              <a:rPr lang="sq-A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Kuptimi </a:t>
            </a:r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Sinjalizimit</a:t>
            </a:r>
            <a:endParaRPr lang="sq-A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799" y="576382"/>
            <a:ext cx="8783555" cy="4432036"/>
          </a:xfrm>
        </p:spPr>
        <p:txBody>
          <a:bodyPr/>
          <a:lstStyle/>
          <a:p>
            <a:pPr marL="0" lvl="0" indent="0" algn="ctr"/>
            <a:r>
              <a:rPr lang="sq-A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Nga cilat veprime mbrohet sinjalizuesi</a:t>
            </a:r>
            <a:r>
              <a:rPr lang="sq-A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/>
            <a:endParaRPr lang="sq-AL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Sinjalizuesi mbrohet nga çdo veprim i dëmshëm i marrë ndaj tij nga punëdhënësi për shkak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të </a:t>
            </a:r>
            <a:r>
              <a:rPr lang="sq-A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sinjalizmit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në pajtim me dispozitat e këtij ligji, duke përfshirë por pa u kufizuar </a:t>
            </a:r>
            <a:r>
              <a:rPr lang="sq-A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në: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sq-A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shkarkimin </a:t>
            </a:r>
            <a:r>
              <a:rPr lang="sq-A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nga </a:t>
            </a:r>
            <a:r>
              <a:rPr lang="sq-A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puna;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sq-A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pezullimin </a:t>
            </a:r>
            <a:r>
              <a:rPr lang="sq-A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nga puna ose të një ose më shumë </a:t>
            </a:r>
            <a:r>
              <a:rPr lang="sq-A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detyrave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/>
            <a:r>
              <a:rPr lang="sq-A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transferimin </a:t>
            </a:r>
            <a:r>
              <a:rPr lang="sq-A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brenda ose jashtë institucionit publik ose subjektit privat pa pëlqimin e </a:t>
            </a:r>
            <a:r>
              <a:rPr lang="sq-A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tij;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sq-A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uljen </a:t>
            </a:r>
            <a:r>
              <a:rPr lang="sq-A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në </a:t>
            </a:r>
            <a:r>
              <a:rPr lang="sq-A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pozitë;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sq-A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zvogëlimin </a:t>
            </a:r>
            <a:r>
              <a:rPr lang="sq-A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sq-A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pagesës;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sq-A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humbjen </a:t>
            </a:r>
            <a:r>
              <a:rPr lang="sq-A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statusit dhe </a:t>
            </a:r>
            <a:r>
              <a:rPr lang="sq-A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privilegjeve;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sq-AL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mosngritjen</a:t>
            </a:r>
            <a:r>
              <a:rPr lang="sq-A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në </a:t>
            </a:r>
            <a:r>
              <a:rPr lang="sq-A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pozitë;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sq-A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heqjen </a:t>
            </a:r>
            <a:r>
              <a:rPr lang="sq-A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të drejtës për të marrë pjesë në </a:t>
            </a:r>
            <a:r>
              <a:rPr lang="sq-A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trajnime;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sq-A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vlerësime </a:t>
            </a:r>
            <a:r>
              <a:rPr lang="sq-A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negative në marrëdhënien e </a:t>
            </a:r>
            <a:r>
              <a:rPr lang="sq-A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punës;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sq-A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anulimin </a:t>
            </a:r>
            <a:r>
              <a:rPr lang="sq-A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një licence ose </a:t>
            </a:r>
            <a:r>
              <a:rPr lang="sq-A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leje;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sq-A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përfundimin </a:t>
            </a:r>
            <a:r>
              <a:rPr lang="sq-A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një kontrate për mallra apo </a:t>
            </a:r>
            <a:r>
              <a:rPr lang="sq-A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shërbime;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sq-A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veprime </a:t>
            </a:r>
            <a:r>
              <a:rPr lang="sq-A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të tjera të dëmshme në lidhje me marrëdhënien e punës.</a:t>
            </a:r>
          </a:p>
          <a:p>
            <a:endParaRPr lang="sq-AL" sz="1600" dirty="0"/>
          </a:p>
        </p:txBody>
      </p:sp>
    </p:spTree>
    <p:extLst>
      <p:ext uri="{BB962C8B-B14F-4D97-AF65-F5344CB8AC3E}">
        <p14:creationId xmlns:p14="http://schemas.microsoft.com/office/powerpoint/2010/main" val="110144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282" y="95618"/>
            <a:ext cx="4471200" cy="782100"/>
          </a:xfrm>
        </p:spPr>
        <p:txBody>
          <a:bodyPr/>
          <a:lstStyle/>
          <a:p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Kuptimi i Sinjalizimit</a:t>
            </a:r>
            <a:endParaRPr lang="sq-A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018" y="877718"/>
            <a:ext cx="8773164" cy="4078746"/>
          </a:xfrm>
        </p:spPr>
        <p:txBody>
          <a:bodyPr/>
          <a:lstStyle/>
          <a:p>
            <a:pPr marL="0" lvl="0" indent="0" algn="ctr"/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/>
            <a:r>
              <a:rPr lang="sq-A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</a:t>
            </a:r>
            <a:r>
              <a:rPr lang="sq-A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ushtron një sinjalizues të drejtën e </a:t>
            </a:r>
            <a:r>
              <a:rPr lang="sq-A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mbrojtjes?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 algn="ctr"/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/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Sinjalizuesi </a:t>
            </a:r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të drejtë në mbrojtje gjyqësore, e cila </a:t>
            </a:r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realizohet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përmes </a:t>
            </a:r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Padisë </a:t>
            </a:r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kundër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veprimit </a:t>
            </a:r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të dëmshëm që i paraqitet gjykatës në afat prej gjashtë (6) muajsh nga dita </a:t>
            </a:r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sinjalizuesi </a:t>
            </a:r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është vënë </a:t>
            </a:r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dijeni </a:t>
            </a:r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jo më vonë se tri (3) vite nga dita kur është </a:t>
            </a:r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ndërmarrë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veprimi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dëmshëm.</a:t>
            </a:r>
          </a:p>
          <a:p>
            <a:pPr marL="0" indent="0"/>
            <a:endParaRPr lang="sq-AL" dirty="0"/>
          </a:p>
          <a:p>
            <a:endParaRPr lang="sq-AL" dirty="0"/>
          </a:p>
        </p:txBody>
      </p:sp>
    </p:spTree>
    <p:extLst>
      <p:ext uri="{BB962C8B-B14F-4D97-AF65-F5344CB8AC3E}">
        <p14:creationId xmlns:p14="http://schemas.microsoft.com/office/powerpoint/2010/main" val="107173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018" y="324218"/>
            <a:ext cx="4471200" cy="782100"/>
          </a:xfrm>
        </p:spPr>
        <p:txBody>
          <a:bodyPr/>
          <a:lstStyle/>
          <a:p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Kuptimi i Sinjalizimit</a:t>
            </a:r>
            <a:endParaRPr lang="sq-A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5755" y="898499"/>
            <a:ext cx="8627690" cy="4006009"/>
          </a:xfrm>
        </p:spPr>
        <p:txBody>
          <a:bodyPr/>
          <a:lstStyle/>
          <a:p>
            <a:pPr marL="0" lvl="0" indent="0" algn="ctr"/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/>
            <a:r>
              <a:rPr lang="sq-A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Mbi </a:t>
            </a:r>
            <a:r>
              <a:rPr lang="sq-A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kënd bie barra e </a:t>
            </a:r>
            <a:r>
              <a:rPr lang="sq-A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provës?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/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/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Në </a:t>
            </a:r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të gjitha rastet kur sinjalizuesi ose personi i lidhur me sinjalizuesin konsideron se </a:t>
            </a:r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pësuar </a:t>
            </a:r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nga veprime të dëmshme për shkak të sinjalizimit, punëdhënësi e ka barrën e provës të provojë se veprimi i dëmshëm nuk ka lidhje shkakore me sinjalizimin.</a:t>
            </a:r>
          </a:p>
          <a:p>
            <a:pPr algn="just"/>
            <a:endParaRPr lang="sq-AL" dirty="0"/>
          </a:p>
        </p:txBody>
      </p:sp>
    </p:spTree>
    <p:extLst>
      <p:ext uri="{BB962C8B-B14F-4D97-AF65-F5344CB8AC3E}">
        <p14:creationId xmlns:p14="http://schemas.microsoft.com/office/powerpoint/2010/main" val="261171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754" y="627258"/>
            <a:ext cx="4471200" cy="782100"/>
          </a:xfrm>
        </p:spPr>
        <p:txBody>
          <a:bodyPr/>
          <a:lstStyle/>
          <a:p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Kuptimi i Sinjalizimit </a:t>
            </a:r>
            <a:r>
              <a:rPr lang="sq-AL" dirty="0"/>
              <a:t/>
            </a:r>
            <a:br>
              <a:rPr lang="sq-AL" dirty="0"/>
            </a:br>
            <a:endParaRPr lang="sq-AL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228600" y="768926"/>
            <a:ext cx="8842664" cy="4042065"/>
          </a:xfrm>
        </p:spPr>
        <p:txBody>
          <a:bodyPr/>
          <a:lstStyle/>
          <a:p>
            <a:pPr algn="ctr"/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sq-A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Kush </a:t>
            </a:r>
            <a:r>
              <a:rPr lang="sq-A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është </a:t>
            </a:r>
            <a:r>
              <a:rPr lang="sq-A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sinjalizues?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q-AL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Sinjalizues</a:t>
            </a:r>
            <a:r>
              <a:rPr lang="sq-A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çdo person i cili </a:t>
            </a:r>
            <a:r>
              <a:rPr lang="sq-A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raporton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ose shpalos informacione për një kërcënim </a:t>
            </a:r>
            <a:r>
              <a:rPr lang="sq-A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ose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cenim 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të </a:t>
            </a:r>
            <a:r>
              <a:rPr lang="sq-A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interesit publik 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në kontekstin e marrëdhënies së vet të punës në sektorin </a:t>
            </a:r>
            <a:r>
              <a:rPr lang="sq-A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publik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ose privat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q-A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Sinjalizues 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mund të jetë çdo person që është ose ka qenë: punonjës </a:t>
            </a:r>
            <a:r>
              <a:rPr lang="sq-A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marrëdhënie pune në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një 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institucion publik ose subjekt privat, bashkëpunëtor, </a:t>
            </a:r>
            <a:r>
              <a:rPr lang="sq-A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vullnetar,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praktikantë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kandidat për punë, ose në çfarëdo marrëdhënie </a:t>
            </a:r>
            <a:r>
              <a:rPr lang="sq-A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tjetër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kontraktuale</a:t>
            </a:r>
            <a:r>
              <a:rPr lang="sq-A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në </a:t>
            </a:r>
            <a:r>
              <a:rPr lang="sq-A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një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Institucion 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publik/privat. </a:t>
            </a:r>
          </a:p>
          <a:p>
            <a:pPr algn="just"/>
            <a:endParaRPr lang="sq-AL" dirty="0"/>
          </a:p>
        </p:txBody>
      </p:sp>
    </p:spTree>
    <p:extLst>
      <p:ext uri="{BB962C8B-B14F-4D97-AF65-F5344CB8AC3E}">
        <p14:creationId xmlns:p14="http://schemas.microsoft.com/office/powerpoint/2010/main" val="391081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909" y="363682"/>
            <a:ext cx="8322991" cy="477982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q-A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Kuptimi </a:t>
            </a:r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Sinjalizimit</a:t>
            </a:r>
            <a:endParaRPr lang="sq-A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768926"/>
            <a:ext cx="8198300" cy="3158837"/>
          </a:xfrm>
        </p:spPr>
        <p:txBody>
          <a:bodyPr/>
          <a:lstStyle/>
          <a:p>
            <a:pPr marL="0" lvl="0" indent="0" algn="ctr">
              <a:lnSpc>
                <a:spcPct val="107000"/>
              </a:lnSpc>
              <a:spcAft>
                <a:spcPts val="800"/>
              </a:spcAft>
            </a:pPr>
            <a:r>
              <a:rPr lang="sq-AL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Kush është zyrtari përgjegjës (për trajtimin e rasteve)?</a:t>
            </a:r>
            <a:endParaRPr lang="en-US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</a:pPr>
            <a:endParaRPr lang="sq-AL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>
              <a:lnSpc>
                <a:spcPct val="107000"/>
              </a:lnSpc>
              <a:spcAft>
                <a:spcPts val="800"/>
              </a:spcAft>
            </a:pPr>
            <a:r>
              <a:rPr lang="sq-AL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Zyrtar përgjegjës</a:t>
            </a:r>
            <a:r>
              <a:rPr lang="sq-AL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personi i caktuar nga institucioni publik apo subjekti privat për të pranuar dhe trajtuar sinjalizimin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algn="just">
              <a:lnSpc>
                <a:spcPct val="107000"/>
              </a:lnSpc>
              <a:spcAft>
                <a:spcPts val="800"/>
              </a:spcAft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just">
              <a:lnSpc>
                <a:spcPct val="107000"/>
              </a:lnSpc>
              <a:spcAft>
                <a:spcPts val="800"/>
              </a:spcAft>
            </a:pPr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Punëdhënësi </a:t>
            </a:r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publik i cili ka më shumë se pesëmbëdhjetë (15) të punësuar, dhe punëdhënësi privat, i cili ka më shumë se pesëdhjetë (50) të punësuar janë të obliguar të caktojnë zyrtarin përgjegjës.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q-AL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q-AL" dirty="0"/>
          </a:p>
        </p:txBody>
      </p:sp>
    </p:spTree>
    <p:extLst>
      <p:ext uri="{BB962C8B-B14F-4D97-AF65-F5344CB8AC3E}">
        <p14:creationId xmlns:p14="http://schemas.microsoft.com/office/powerpoint/2010/main" val="131407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455" y="-1"/>
            <a:ext cx="4959700" cy="1059873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q-A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Kuptimi </a:t>
            </a:r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Sinjalizimit</a:t>
            </a:r>
            <a:endParaRPr lang="sq-A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455" y="1059873"/>
            <a:ext cx="8939418" cy="3626427"/>
          </a:xfrm>
        </p:spPr>
        <p:txBody>
          <a:bodyPr/>
          <a:lstStyle/>
          <a:p>
            <a:pPr marL="0" lvl="0" indent="0" algn="ctr"/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Çfarë </a:t>
            </a:r>
            <a:r>
              <a:rPr lang="sq-A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duhet të përmbajë raportimi i dorëzuar nga </a:t>
            </a:r>
            <a:r>
              <a:rPr lang="sq-A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sinjalizuesi?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/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/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Informata </a:t>
            </a:r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duhet të jetë e kuptueshme dhe duhet të përmbajë të dhënat e personit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kundër të cilit paraqitet sinjalizimi si dhe faktet të cilat i disponon sinjalizuesi, pra: (datën e pranimit, emrin dhe mbiemrin e sinjalizuesit, të dhënat e kontaktit të sinjalizuesit, institucionin e sinjalizuesit, dhe përmbajtjen e shkurtër të informatës).</a:t>
            </a:r>
          </a:p>
          <a:p>
            <a:pPr algn="just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q-AL" dirty="0"/>
          </a:p>
        </p:txBody>
      </p:sp>
    </p:spTree>
    <p:extLst>
      <p:ext uri="{BB962C8B-B14F-4D97-AF65-F5344CB8AC3E}">
        <p14:creationId xmlns:p14="http://schemas.microsoft.com/office/powerpoint/2010/main" val="197038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63" y="428127"/>
            <a:ext cx="5042828" cy="782100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sq-A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Kuptimi </a:t>
            </a:r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Sinjalizimit</a:t>
            </a:r>
            <a:endParaRPr lang="sq-A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063" y="1070264"/>
            <a:ext cx="8887464" cy="3200400"/>
          </a:xfrm>
        </p:spPr>
        <p:txBody>
          <a:bodyPr/>
          <a:lstStyle/>
          <a:p>
            <a:pPr marL="0" lvl="0" indent="0" algn="ctr"/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/>
            <a:r>
              <a:rPr lang="sq-A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</a:t>
            </a:r>
            <a:r>
              <a:rPr lang="sq-A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mund të dorëzohet </a:t>
            </a:r>
            <a:r>
              <a:rPr lang="sq-A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raportimi?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/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/>
            <a:r>
              <a:rPr lang="sq-A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Sinjalizuesi </a:t>
            </a:r>
            <a:r>
              <a:rPr lang="sq-A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paraqet informacionin te zyrtari përgjegjës me shkrim, me postë apo e-</a:t>
            </a:r>
            <a:r>
              <a:rPr lang="sq-AL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sq-A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q-A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gojarisht</a:t>
            </a:r>
            <a:r>
              <a:rPr lang="sq-A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sq-AL" dirty="0"/>
          </a:p>
        </p:txBody>
      </p:sp>
    </p:spTree>
    <p:extLst>
      <p:ext uri="{BB962C8B-B14F-4D97-AF65-F5344CB8AC3E}">
        <p14:creationId xmlns:p14="http://schemas.microsoft.com/office/powerpoint/2010/main" val="757768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627" y="157964"/>
            <a:ext cx="4471200" cy="782100"/>
          </a:xfrm>
        </p:spPr>
        <p:txBody>
          <a:bodyPr/>
          <a:lstStyle/>
          <a:p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Kuptimi i Sinjalizimit</a:t>
            </a:r>
            <a:endParaRPr lang="sq-A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5755" y="940064"/>
            <a:ext cx="8690036" cy="3985227"/>
          </a:xfrm>
        </p:spPr>
        <p:txBody>
          <a:bodyPr/>
          <a:lstStyle/>
          <a:p>
            <a:pPr marL="0" lvl="0" indent="0" algn="ctr">
              <a:lnSpc>
                <a:spcPct val="107000"/>
              </a:lnSpc>
              <a:spcAft>
                <a:spcPts val="800"/>
              </a:spcAft>
            </a:pPr>
            <a:r>
              <a:rPr lang="sq-AL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 lloje të sinjalizimit kemi?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</a:pPr>
            <a:endParaRPr lang="en-US" sz="1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sq-AL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Sinjalizimi </a:t>
            </a:r>
            <a:r>
              <a:rPr lang="sq-AL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brendshëm </a:t>
            </a:r>
            <a:endParaRPr lang="sq-AL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>
              <a:lnSpc>
                <a:spcPct val="107000"/>
              </a:lnSpc>
              <a:spcAft>
                <a:spcPts val="800"/>
              </a:spcAft>
            </a:pPr>
            <a:r>
              <a:rPr lang="sq-AL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Sinjalizuesi e paraqet informacionin te zyrtari përgjegjës, derisa sa sinjalizimin mund ta paraqes me shkrim, me postë apo e-</a:t>
            </a:r>
            <a:r>
              <a:rPr lang="sq-AL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mail</a:t>
            </a:r>
            <a:r>
              <a:rPr lang="sq-AL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dhe gojarisht. Informata duhet të jetë e kuptueshme dhe duhet të përmbajë të dhënat e personit kundër të cilit paraqitet sinjalizimi si dhe faktet të cilat i disponon sinjalizuesi.</a:t>
            </a:r>
          </a:p>
          <a:p>
            <a:pPr algn="just"/>
            <a:endParaRPr lang="sq-AL" dirty="0"/>
          </a:p>
        </p:txBody>
      </p:sp>
    </p:spTree>
    <p:extLst>
      <p:ext uri="{BB962C8B-B14F-4D97-AF65-F5344CB8AC3E}">
        <p14:creationId xmlns:p14="http://schemas.microsoft.com/office/powerpoint/2010/main" val="648636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236" y="106009"/>
            <a:ext cx="4471200" cy="782100"/>
          </a:xfrm>
        </p:spPr>
        <p:txBody>
          <a:bodyPr/>
          <a:lstStyle/>
          <a:p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Kuptimi i Sinjalizimit</a:t>
            </a:r>
            <a:endParaRPr lang="sq-A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844" y="716974"/>
            <a:ext cx="8721337" cy="4270662"/>
          </a:xfrm>
        </p:spPr>
        <p:txBody>
          <a:bodyPr/>
          <a:lstStyle/>
          <a:p>
            <a:pPr marL="0" lvl="0" indent="0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Sinjalizimi i jashtëm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/>
            <a:endParaRPr lang="sq-A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/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Sinjalizuesi mund të bëjë sinjalizim të jashtëm pasi ka kryer sinjalizimin e brendshëm apo drejtpërdrejtë sinjalizim të jashtëm, në rastet kur: </a:t>
            </a:r>
          </a:p>
          <a:p>
            <a:pPr algn="just"/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1.1. sinjalizimi ka të bëjë me drejtuesin e punëdhënësit; </a:t>
            </a:r>
          </a:p>
          <a:p>
            <a:pPr algn="just"/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1.2. sinjalizimi ka karakter urgjent që ndërlidhet me një rrezik të rëndë dhe të menjëhershëm ose dëme të pakthyeshme; </a:t>
            </a:r>
          </a:p>
          <a:p>
            <a:pPr algn="just"/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1.3. ka dyshime të arsyeshme se mund të ndërmerren veprime të dëmshme ndaj sinjalizuesit, provat mund të fshihen ose asgjësohen nëse ky do të kryente sinjalizim të brendshëm; </a:t>
            </a:r>
          </a:p>
          <a:p>
            <a:pPr algn="just"/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1.4. kur sinjalizuesi ka dyshime të arsyeshme se procedurat e brendshme të sinjalizimit nuk janë efektive. </a:t>
            </a:r>
          </a:p>
          <a:p>
            <a:pPr algn="just"/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Sinjalizimi i jashtëm për sektorin publik iniciohet me raportimin e informacionit tek Agjencia për Parandalimin e Korrupsionit.</a:t>
            </a:r>
          </a:p>
          <a:p>
            <a:pPr algn="just"/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Sinjalizimi i jashtëm për sektorin privat tek rregullatorët sipas fushave të përgjegjësisë.</a:t>
            </a:r>
          </a:p>
          <a:p>
            <a:endParaRPr lang="sq-AL" dirty="0"/>
          </a:p>
        </p:txBody>
      </p:sp>
    </p:spTree>
    <p:extLst>
      <p:ext uri="{BB962C8B-B14F-4D97-AF65-F5344CB8AC3E}">
        <p14:creationId xmlns:p14="http://schemas.microsoft.com/office/powerpoint/2010/main" val="208246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282" y="43664"/>
            <a:ext cx="4471200" cy="782100"/>
          </a:xfrm>
        </p:spPr>
        <p:txBody>
          <a:bodyPr/>
          <a:lstStyle/>
          <a:p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Kuptimi i Sinjalizimit</a:t>
            </a:r>
            <a:endParaRPr lang="sq-A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800" y="861819"/>
            <a:ext cx="8731600" cy="4042690"/>
          </a:xfrm>
        </p:spPr>
        <p:txBody>
          <a:bodyPr/>
          <a:lstStyle/>
          <a:p>
            <a:pPr marL="0" lvl="0" indent="0" algn="just"/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sq-A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Sinjalizimi Publik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 algn="just"/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/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/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Shpalosja </a:t>
            </a:r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informacionit në media, tek organizatat joqeveritare, përmes internetit, në një mbledhje publike, ose në ndonjë mënyrë tjetër që e bën informacionin publik konsiderohet si sinjalizim publik.</a:t>
            </a:r>
          </a:p>
          <a:p>
            <a:pPr algn="just"/>
            <a:endParaRPr lang="sq-AL" dirty="0"/>
          </a:p>
        </p:txBody>
      </p:sp>
    </p:spTree>
    <p:extLst>
      <p:ext uri="{BB962C8B-B14F-4D97-AF65-F5344CB8AC3E}">
        <p14:creationId xmlns:p14="http://schemas.microsoft.com/office/powerpoint/2010/main" val="238213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628" y="137182"/>
            <a:ext cx="4471200" cy="782100"/>
          </a:xfrm>
        </p:spPr>
        <p:txBody>
          <a:bodyPr/>
          <a:lstStyle/>
          <a:p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Kuptimi i Sinjalizimit</a:t>
            </a:r>
            <a:endParaRPr lang="sq-A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317" y="1183937"/>
            <a:ext cx="8513391" cy="3995618"/>
          </a:xfrm>
        </p:spPr>
        <p:txBody>
          <a:bodyPr/>
          <a:lstStyle/>
          <a:p>
            <a:pPr marL="0" lvl="0" indent="0" algn="ctr"/>
            <a:r>
              <a:rPr lang="sq-A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Çfarë të drejtash gëzon </a:t>
            </a:r>
            <a:r>
              <a:rPr lang="sq-A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sinjalizuesi?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/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/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Sinjalizuesi </a:t>
            </a:r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të drejtën e mbrojtjes së identitetit të tij </a:t>
            </a:r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gjatë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procesit </a:t>
            </a:r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të </a:t>
            </a:r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sinjalizimit,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/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ruajtjen </a:t>
            </a:r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fshehtësisë së burimit të informacionit të </a:t>
            </a:r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sinjalizuar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lvl="0" indent="0"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/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</a:t>
            </a:r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dhe mbrojtjes kundër veprimeve të dëmshme.</a:t>
            </a:r>
          </a:p>
          <a:p>
            <a:pPr algn="just"/>
            <a:endParaRPr lang="sq-AL" sz="2400" dirty="0"/>
          </a:p>
        </p:txBody>
      </p:sp>
    </p:spTree>
    <p:extLst>
      <p:ext uri="{BB962C8B-B14F-4D97-AF65-F5344CB8AC3E}">
        <p14:creationId xmlns:p14="http://schemas.microsoft.com/office/powerpoint/2010/main" val="15037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</TotalTime>
  <Words>944</Words>
  <Application>Microsoft Office PowerPoint</Application>
  <PresentationFormat>On-screen Show (16:9)</PresentationFormat>
  <Paragraphs>90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Anaheim</vt:lpstr>
      <vt:lpstr>Arial</vt:lpstr>
      <vt:lpstr>Calibri</vt:lpstr>
      <vt:lpstr>Calibri Light</vt:lpstr>
      <vt:lpstr>Times New Roman</vt:lpstr>
      <vt:lpstr>Office Theme</vt:lpstr>
      <vt:lpstr>        Ligji Nr. 06/L -085 për Mbrojtjen e Sinjalizuesve,   Rregullore (Qrk) - Nr. 03/2021 për Përcaktimin e Procedurës për Pranimin dhe Trajtimin e Rasteve të Sinjalizimit,  ______________________________________________________  Udhëzues për Mënyrën e Kryerjes së Hetimit Administrativ,   Udhëzues për mbrojtjen e personave që raportojnë në interes publik, detyrimet e punëdhënësve për mbrojtjen e sinjalizuesve nga aktet e dëmshme dhe të drejtat e sinjalizuesve për mbrojtje gjyqësore. </vt:lpstr>
      <vt:lpstr>Kuptimi i Sinjalizimit  </vt:lpstr>
      <vt:lpstr>  Kuptimi i Sinjalizimit</vt:lpstr>
      <vt:lpstr>  Kuptimi i Sinjalizimit</vt:lpstr>
      <vt:lpstr>   Kuptimi i Sinjalizimit</vt:lpstr>
      <vt:lpstr>Kuptimi i Sinjalizimit</vt:lpstr>
      <vt:lpstr>Kuptimi i Sinjalizimit</vt:lpstr>
      <vt:lpstr>Kuptimi i Sinjalizimit</vt:lpstr>
      <vt:lpstr>Kuptimi i Sinjalizimit</vt:lpstr>
      <vt:lpstr>Kuptimi i Sinjalizimit</vt:lpstr>
      <vt:lpstr>Kuptimi i Sinjalizimit</vt:lpstr>
      <vt:lpstr>Kuptimi i Sinjalizimit</vt:lpstr>
      <vt:lpstr>Kuptimi i Sinjalizimit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APK  AGJENCIA PËR PARANDALIMIN E KORRUPSIONIT AGENCIJA ZA SPREČAVANJE KORUPCIJE  AGENCY FOR PREVENTION OF CORRUPTION </dc:title>
  <cp:lastModifiedBy>Milot Shala</cp:lastModifiedBy>
  <cp:revision>15</cp:revision>
  <dcterms:modified xsi:type="dcterms:W3CDTF">2025-03-17T10:53:08Z</dcterms:modified>
</cp:coreProperties>
</file>